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570" r:id="rId3"/>
    <p:sldId id="577" r:id="rId4"/>
    <p:sldId id="578" r:id="rId5"/>
    <p:sldId id="579" r:id="rId6"/>
    <p:sldId id="580" r:id="rId7"/>
    <p:sldId id="584" r:id="rId8"/>
    <p:sldId id="581" r:id="rId9"/>
    <p:sldId id="582" r:id="rId10"/>
    <p:sldId id="561" r:id="rId11"/>
    <p:sldId id="562" r:id="rId12"/>
    <p:sldId id="563" r:id="rId13"/>
    <p:sldId id="565" r:id="rId14"/>
    <p:sldId id="566" r:id="rId15"/>
    <p:sldId id="568" r:id="rId16"/>
    <p:sldId id="585" r:id="rId17"/>
    <p:sldId id="573" r:id="rId18"/>
    <p:sldId id="587" r:id="rId19"/>
    <p:sldId id="574" r:id="rId20"/>
    <p:sldId id="575" r:id="rId21"/>
    <p:sldId id="55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F42D6-AC51-F0C3-D6C8-690F26B0BA13}" v="1" dt="2025-04-27T10:06:29.733"/>
    <p1510:client id="{30F35752-B89A-ADDA-1B3E-BCAF2B89436C}" v="1" dt="2025-04-27T09:06:38.43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544fffa32a0a171fed4d97eb00f7e7925aef5e33c433bbf374c06edcc991ef4::" providerId="AD" clId="Web-{16BF42D6-AC51-F0C3-D6C8-690F26B0BA13}"/>
    <pc:docChg chg="modSld">
      <pc:chgData name="Guest User" userId="S::urn:spo:anon#5544fffa32a0a171fed4d97eb00f7e7925aef5e33c433bbf374c06edcc991ef4::" providerId="AD" clId="Web-{16BF42D6-AC51-F0C3-D6C8-690F26B0BA13}" dt="2025-04-27T10:06:29.733" v="0" actId="1076"/>
      <pc:docMkLst>
        <pc:docMk/>
      </pc:docMkLst>
      <pc:sldChg chg="modSp">
        <pc:chgData name="Guest User" userId="S::urn:spo:anon#5544fffa32a0a171fed4d97eb00f7e7925aef5e33c433bbf374c06edcc991ef4::" providerId="AD" clId="Web-{16BF42D6-AC51-F0C3-D6C8-690F26B0BA13}" dt="2025-04-27T10:06:29.733" v="0" actId="1076"/>
        <pc:sldMkLst>
          <pc:docMk/>
          <pc:sldMk cId="3559961272" sldId="577"/>
        </pc:sldMkLst>
        <pc:picChg chg="mod">
          <ac:chgData name="Guest User" userId="S::urn:spo:anon#5544fffa32a0a171fed4d97eb00f7e7925aef5e33c433bbf374c06edcc991ef4::" providerId="AD" clId="Web-{16BF42D6-AC51-F0C3-D6C8-690F26B0BA13}" dt="2025-04-27T10:06:29.733" v="0" actId="1076"/>
          <ac:picMkLst>
            <pc:docMk/>
            <pc:sldMk cId="3559961272" sldId="577"/>
            <ac:picMk id="6" creationId="{D0859A84-73B6-40FB-8F3B-9AC8CEC34B62}"/>
          </ac:picMkLst>
        </pc:picChg>
      </pc:sldChg>
    </pc:docChg>
  </pc:docChgLst>
  <pc:docChgLst>
    <pc:chgData name="Gurubalan Annadurai" userId="ba1104b9-601c-475b-a8fa-2a4d489ed0da" providerId="ADAL" clId="{F2EAE56F-7E44-47BE-B7F2-FAA92EC9318E}"/>
    <pc:docChg chg="delSld">
      <pc:chgData name="Gurubalan Annadurai" userId="ba1104b9-601c-475b-a8fa-2a4d489ed0da" providerId="ADAL" clId="{F2EAE56F-7E44-47BE-B7F2-FAA92EC9318E}" dt="2025-03-29T10:29:06.626" v="3" actId="2696"/>
      <pc:docMkLst>
        <pc:docMk/>
      </pc:docMkLst>
      <pc:sldChg chg="del">
        <pc:chgData name="Gurubalan Annadurai" userId="ba1104b9-601c-475b-a8fa-2a4d489ed0da" providerId="ADAL" clId="{F2EAE56F-7E44-47BE-B7F2-FAA92EC9318E}" dt="2025-03-29T10:29:06.626" v="3" actId="2696"/>
        <pc:sldMkLst>
          <pc:docMk/>
          <pc:sldMk cId="1288583952" sldId="524"/>
        </pc:sldMkLst>
      </pc:sldChg>
      <pc:sldChg chg="del">
        <pc:chgData name="Gurubalan Annadurai" userId="ba1104b9-601c-475b-a8fa-2a4d489ed0da" providerId="ADAL" clId="{F2EAE56F-7E44-47BE-B7F2-FAA92EC9318E}" dt="2025-03-29T10:29:06.619" v="1" actId="2696"/>
        <pc:sldMkLst>
          <pc:docMk/>
          <pc:sldMk cId="3586676883" sldId="556"/>
        </pc:sldMkLst>
      </pc:sldChg>
      <pc:sldChg chg="del">
        <pc:chgData name="Gurubalan Annadurai" userId="ba1104b9-601c-475b-a8fa-2a4d489ed0da" providerId="ADAL" clId="{F2EAE56F-7E44-47BE-B7F2-FAA92EC9318E}" dt="2025-03-29T10:29:06.615" v="0" actId="2696"/>
        <pc:sldMkLst>
          <pc:docMk/>
          <pc:sldMk cId="2109132870" sldId="557"/>
        </pc:sldMkLst>
      </pc:sldChg>
      <pc:sldChg chg="del">
        <pc:chgData name="Gurubalan Annadurai" userId="ba1104b9-601c-475b-a8fa-2a4d489ed0da" providerId="ADAL" clId="{F2EAE56F-7E44-47BE-B7F2-FAA92EC9318E}" dt="2025-03-29T10:29:06.623" v="2" actId="2696"/>
        <pc:sldMkLst>
          <pc:docMk/>
          <pc:sldMk cId="1468904472" sldId="586"/>
        </pc:sldMkLst>
      </pc:sldChg>
    </pc:docChg>
  </pc:docChgLst>
  <pc:docChgLst>
    <pc:chgData name="Adhiraj Joshi" userId="f9454cf1-7bae-49a5-96fa-238dd3fba6f0" providerId="ADAL" clId="{1CF2892D-15C7-0347-8C16-07F7D75B4357}"/>
    <pc:docChg chg="delSld">
      <pc:chgData name="Adhiraj Joshi" userId="f9454cf1-7bae-49a5-96fa-238dd3fba6f0" providerId="ADAL" clId="{1CF2892D-15C7-0347-8C16-07F7D75B4357}" dt="2025-04-26T21:49:23.398" v="0" actId="2696"/>
      <pc:docMkLst>
        <pc:docMk/>
      </pc:docMkLst>
      <pc:sldChg chg="del">
        <pc:chgData name="Adhiraj Joshi" userId="f9454cf1-7bae-49a5-96fa-238dd3fba6f0" providerId="ADAL" clId="{1CF2892D-15C7-0347-8C16-07F7D75B4357}" dt="2025-04-26T21:49:23.398" v="0" actId="2696"/>
        <pc:sldMkLst>
          <pc:docMk/>
          <pc:sldMk cId="2162129546" sldId="569"/>
        </pc:sldMkLst>
      </pc:sldChg>
    </pc:docChg>
  </pc:docChgLst>
  <pc:docChgLst>
    <pc:chgData name="Guest User" userId="S::urn:spo:anon#5544fffa32a0a171fed4d97eb00f7e7925aef5e33c433bbf374c06edcc991ef4::" providerId="AD" clId="Web-{30F35752-B89A-ADDA-1B3E-BCAF2B89436C}"/>
    <pc:docChg chg="sldOrd">
      <pc:chgData name="Guest User" userId="S::urn:spo:anon#5544fffa32a0a171fed4d97eb00f7e7925aef5e33c433bbf374c06edcc991ef4::" providerId="AD" clId="Web-{30F35752-B89A-ADDA-1B3E-BCAF2B89436C}" dt="2025-04-27T09:06:38.435" v="0"/>
      <pc:docMkLst>
        <pc:docMk/>
      </pc:docMkLst>
      <pc:sldChg chg="ord">
        <pc:chgData name="Guest User" userId="S::urn:spo:anon#5544fffa32a0a171fed4d97eb00f7e7925aef5e33c433bbf374c06edcc991ef4::" providerId="AD" clId="Web-{30F35752-B89A-ADDA-1B3E-BCAF2B89436C}" dt="2025-04-27T09:06:38.435" v="0"/>
        <pc:sldMkLst>
          <pc:docMk/>
          <pc:sldMk cId="3338129048" sldId="574"/>
        </pc:sldMkLst>
      </pc:sldChg>
    </pc:docChg>
  </pc:docChgLst>
  <pc:docChgLst>
    <pc:chgData name="Gurubalan Annadurai" userId="ba1104b9-601c-475b-a8fa-2a4d489ed0da" providerId="ADAL" clId="{CE14097B-CF3F-4D07-91E0-A08DE59640DE}"/>
    <pc:docChg chg="addSld delSld modSld">
      <pc:chgData name="Gurubalan Annadurai" userId="ba1104b9-601c-475b-a8fa-2a4d489ed0da" providerId="ADAL" clId="{CE14097B-CF3F-4D07-91E0-A08DE59640DE}" dt="2025-03-17T16:31:17.148" v="3"/>
      <pc:docMkLst>
        <pc:docMk/>
      </pc:docMkLst>
      <pc:sldChg chg="add">
        <pc:chgData name="Gurubalan Annadurai" userId="ba1104b9-601c-475b-a8fa-2a4d489ed0da" providerId="ADAL" clId="{CE14097B-CF3F-4D07-91E0-A08DE59640DE}" dt="2025-03-17T16:31:17.148" v="3"/>
        <pc:sldMkLst>
          <pc:docMk/>
          <pc:sldMk cId="2358570448" sldId="561"/>
        </pc:sldMkLst>
      </pc:sldChg>
      <pc:sldChg chg="add">
        <pc:chgData name="Gurubalan Annadurai" userId="ba1104b9-601c-475b-a8fa-2a4d489ed0da" providerId="ADAL" clId="{CE14097B-CF3F-4D07-91E0-A08DE59640DE}" dt="2025-03-17T16:31:17.148" v="3"/>
        <pc:sldMkLst>
          <pc:docMk/>
          <pc:sldMk cId="3539191015" sldId="562"/>
        </pc:sldMkLst>
      </pc:sldChg>
      <pc:sldChg chg="add">
        <pc:chgData name="Gurubalan Annadurai" userId="ba1104b9-601c-475b-a8fa-2a4d489ed0da" providerId="ADAL" clId="{CE14097B-CF3F-4D07-91E0-A08DE59640DE}" dt="2025-03-17T16:31:17.148" v="3"/>
        <pc:sldMkLst>
          <pc:docMk/>
          <pc:sldMk cId="3753612981" sldId="563"/>
        </pc:sldMkLst>
      </pc:sldChg>
      <pc:sldChg chg="add">
        <pc:chgData name="Gurubalan Annadurai" userId="ba1104b9-601c-475b-a8fa-2a4d489ed0da" providerId="ADAL" clId="{CE14097B-CF3F-4D07-91E0-A08DE59640DE}" dt="2025-03-17T16:31:17.148" v="3"/>
        <pc:sldMkLst>
          <pc:docMk/>
          <pc:sldMk cId="2512999303" sldId="565"/>
        </pc:sldMkLst>
      </pc:sldChg>
      <pc:sldChg chg="add">
        <pc:chgData name="Gurubalan Annadurai" userId="ba1104b9-601c-475b-a8fa-2a4d489ed0da" providerId="ADAL" clId="{CE14097B-CF3F-4D07-91E0-A08DE59640DE}" dt="2025-03-17T16:31:17.148" v="3"/>
        <pc:sldMkLst>
          <pc:docMk/>
          <pc:sldMk cId="1882263034" sldId="566"/>
        </pc:sldMkLst>
      </pc:sldChg>
      <pc:sldChg chg="add">
        <pc:chgData name="Gurubalan Annadurai" userId="ba1104b9-601c-475b-a8fa-2a4d489ed0da" providerId="ADAL" clId="{CE14097B-CF3F-4D07-91E0-A08DE59640DE}" dt="2025-03-17T16:31:17.148" v="3"/>
        <pc:sldMkLst>
          <pc:docMk/>
          <pc:sldMk cId="4100739515" sldId="568"/>
        </pc:sldMkLst>
      </pc:sldChg>
      <pc:sldChg chg="add">
        <pc:chgData name="Gurubalan Annadurai" userId="ba1104b9-601c-475b-a8fa-2a4d489ed0da" providerId="ADAL" clId="{CE14097B-CF3F-4D07-91E0-A08DE59640DE}" dt="2025-03-17T16:31:17.148" v="3"/>
        <pc:sldMkLst>
          <pc:docMk/>
          <pc:sldMk cId="2162129546" sldId="569"/>
        </pc:sldMkLst>
      </pc:sldChg>
      <pc:sldChg chg="add">
        <pc:chgData name="Gurubalan Annadurai" userId="ba1104b9-601c-475b-a8fa-2a4d489ed0da" providerId="ADAL" clId="{CE14097B-CF3F-4D07-91E0-A08DE59640DE}" dt="2025-03-17T16:31:17.148" v="3"/>
        <pc:sldMkLst>
          <pc:docMk/>
          <pc:sldMk cId="442698995" sldId="5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4/27/2025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4/27/2025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4/27/2025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Cogeneration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685" y="1828456"/>
            <a:ext cx="10167581" cy="45278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latin typeface="Calibri" pitchFamily="34" charset="0"/>
              </a:rPr>
              <a:t>Many industries require energy input in the form of heat, called </a:t>
            </a:r>
            <a:r>
              <a:rPr lang="en-US" sz="2000" b="1" i="1">
                <a:solidFill>
                  <a:srgbClr val="C00000"/>
                </a:solidFill>
                <a:latin typeface="Calibri" pitchFamily="34" charset="0"/>
              </a:rPr>
              <a:t>process heat</a:t>
            </a:r>
            <a:r>
              <a:rPr lang="en-US" sz="2000" i="1">
                <a:latin typeface="Calibri" pitchFamily="34" charset="0"/>
              </a:rPr>
              <a:t>. </a:t>
            </a:r>
            <a:r>
              <a:rPr lang="en-US" sz="2000">
                <a:latin typeface="Calibri" pitchFamily="34" charset="0"/>
              </a:rPr>
              <a:t>Process heat in these industries is usually supplied by steam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solidFill>
                  <a:srgbClr val="7030A0"/>
                </a:solidFill>
                <a:latin typeface="Calibri" pitchFamily="34" charset="0"/>
              </a:rPr>
              <a:t>Industries that use large amounts of process heat also consume a large amount of electric power.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solidFill>
                  <a:srgbClr val="7030A0"/>
                </a:solidFill>
                <a:latin typeface="Calibri" pitchFamily="34" charset="0"/>
              </a:rPr>
              <a:t>The result is a plant that produces electricity while meeting the process-heat requirements of certain industrial processes </a:t>
            </a:r>
            <a:r>
              <a:rPr lang="en-US" sz="2000">
                <a:solidFill>
                  <a:srgbClr val="3333FF"/>
                </a:solidFill>
                <a:latin typeface="Calibri" pitchFamily="34" charset="0"/>
              </a:rPr>
              <a:t>(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cogeneration plant</a:t>
            </a:r>
            <a:r>
              <a:rPr lang="en-US" sz="2000">
                <a:solidFill>
                  <a:srgbClr val="3333FF"/>
                </a:solidFill>
                <a:latin typeface="Calibri" pitchFamily="34" charset="0"/>
              </a:rPr>
              <a:t>)</a:t>
            </a:r>
            <a:endParaRPr lang="tr-TR" sz="2000">
              <a:solidFill>
                <a:srgbClr val="3333FF"/>
              </a:solidFill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1">
                <a:solidFill>
                  <a:srgbClr val="CC00CC"/>
                </a:solidFill>
                <a:latin typeface="Calibri" pitchFamily="34" charset="0"/>
              </a:rPr>
              <a:t>Cogeneration:</a:t>
            </a:r>
            <a:r>
              <a:rPr lang="en-US" sz="2000">
                <a:latin typeface="Calibri" pitchFamily="34" charset="0"/>
              </a:rPr>
              <a:t> The production of more than one useful form of energy (such as process heat and electric power) from the same energy source.</a:t>
            </a:r>
            <a:endParaRPr lang="en-US" sz="2000" i="1">
              <a:solidFill>
                <a:srgbClr val="3333FF"/>
              </a:solidFill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CA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570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Cogeneration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70" y="2190749"/>
            <a:ext cx="5993822" cy="398621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alibri" pitchFamily="34" charset="0"/>
              </a:rPr>
              <a:t>Higher efficiency – lesser fuel – lesser loss – lesser pollution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alibri" pitchFamily="34" charset="0"/>
              </a:rPr>
              <a:t>A combination of power production and heating/cooling can also be used in a cogeneration scheme. </a:t>
            </a:r>
            <a:endParaRPr lang="tr-TR" sz="20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alibri" pitchFamily="34" charset="0"/>
              </a:rPr>
              <a:t>It is called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trigeneration</a:t>
            </a:r>
            <a:r>
              <a:rPr lang="en-US" sz="2000">
                <a:latin typeface="Calibri" pitchFamily="34" charset="0"/>
              </a:rPr>
              <a:t> if three useful forms of energy (such as electric power, process heat, and cooling) are produced from the same energy source. </a:t>
            </a:r>
            <a:endParaRPr lang="tr-TR" sz="2000">
              <a:latin typeface="Calibri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9" y="1864517"/>
            <a:ext cx="35337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9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Cogeneration Schemes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63" y="1856620"/>
            <a:ext cx="6787353" cy="50013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Topping cycle </a:t>
            </a:r>
            <a:r>
              <a:rPr lang="en-US" sz="1800">
                <a:latin typeface="Calibri" pitchFamily="34" charset="0"/>
              </a:rPr>
              <a:t>is most commonly used. It is particularly suitable when the electric demand of the facility is greater than the thermal demand</a:t>
            </a:r>
            <a:r>
              <a:rPr lang="tr-TR" sz="1800">
                <a:latin typeface="Calibri" pitchFamily="34" charset="0"/>
              </a:rPr>
              <a:t>, </a:t>
            </a:r>
            <a:r>
              <a:rPr lang="en-US" sz="1800">
                <a:latin typeface="Calibri" pitchFamily="34" charset="0"/>
              </a:rPr>
              <a:t>and the process heat temperature requirements are not high. 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Bottoming cyle </a:t>
            </a:r>
            <a:r>
              <a:rPr lang="en-US" sz="1800">
                <a:latin typeface="Calibri" pitchFamily="34" charset="0"/>
              </a:rPr>
              <a:t>is particularly suitable when the plant needs process heat at a high temperature. Some examples include steel reheat furnaces, clay and glass kilns and aluminum </a:t>
            </a:r>
            <a:r>
              <a:rPr lang="en-US" sz="1800" err="1">
                <a:latin typeface="Calibri" pitchFamily="34" charset="0"/>
              </a:rPr>
              <a:t>remelt</a:t>
            </a:r>
            <a:r>
              <a:rPr lang="en-US" sz="1800">
                <a:latin typeface="Calibri" pitchFamily="34" charset="0"/>
              </a:rPr>
              <a:t> furnaces</a:t>
            </a:r>
            <a:r>
              <a:rPr lang="tr-TR" sz="1800">
                <a:latin typeface="Calibri" pitchFamily="34" charset="0"/>
              </a:rPr>
              <a:t>.</a:t>
            </a:r>
            <a:endParaRPr lang="en-IN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The power cycle is also called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prime mover</a:t>
            </a:r>
            <a:r>
              <a:rPr lang="en-US" sz="1800">
                <a:latin typeface="Calibri" pitchFamily="34" charset="0"/>
              </a:rPr>
              <a:t>. 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Steam-turbine (Rankine) cycle, a gas-turbine (Brayton) cycle, a combined cycle (combination of Rankine and Brayton cycles), an internal combustion engine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0"/>
              </a:spcBef>
            </a:pPr>
            <a:endParaRPr lang="en-CA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12</a:t>
            </a:fld>
            <a:endParaRPr lang="en-C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1516" y="2590800"/>
            <a:ext cx="5376321" cy="373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361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/>
              <a:t>Steam-turbıne cogeneratıon</a:t>
            </a:r>
            <a:endParaRPr lang="en-CA" sz="32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13</a:t>
            </a:fld>
            <a:endParaRPr lang="en-CA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/>
          <a:srcRect b="15260"/>
          <a:stretch>
            <a:fillRect/>
          </a:stretch>
        </p:blipFill>
        <p:spPr bwMode="auto">
          <a:xfrm>
            <a:off x="219075" y="1818823"/>
            <a:ext cx="4451985" cy="503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2408" y="2837454"/>
            <a:ext cx="63436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5921" y="4105962"/>
            <a:ext cx="33909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360465" y="5554128"/>
            <a:ext cx="46675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</a:rPr>
              <a:t>Ideal since not suitable for load variation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345623" y="2263725"/>
            <a:ext cx="2781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</a:rPr>
              <a:t>Utilization factor</a:t>
            </a:r>
          </a:p>
        </p:txBody>
      </p:sp>
    </p:spTree>
    <p:extLst>
      <p:ext uri="{BB962C8B-B14F-4D97-AF65-F5344CB8AC3E}">
        <p14:creationId xmlns:p14="http://schemas.microsoft.com/office/powerpoint/2010/main" val="251299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90" y="466343"/>
            <a:ext cx="6766977" cy="1362113"/>
          </a:xfrm>
        </p:spPr>
        <p:txBody>
          <a:bodyPr/>
          <a:lstStyle/>
          <a:p>
            <a:r>
              <a:rPr lang="en-US"/>
              <a:t>Cogeneration plant with adjustable loads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456"/>
            <a:ext cx="7135467" cy="489301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At times of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high demand for process heat</a:t>
            </a:r>
            <a:r>
              <a:rPr lang="en-US" sz="1800">
                <a:latin typeface="Calibri" pitchFamily="34" charset="0"/>
              </a:rPr>
              <a:t>, all the steam is routed to the process-heating units and none to the condenser (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7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= 0</a:t>
            </a:r>
            <a:r>
              <a:rPr lang="en-US" sz="1800">
                <a:latin typeface="Calibri" pitchFamily="34" charset="0"/>
              </a:rPr>
              <a:t>). The waste heat is zero in this mode.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If this is not sufficient, some steam leaving the boiler is throttled by an expansion or pressure-reducing valve and directed to the process-heating unit.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Maximum process heating </a:t>
            </a:r>
            <a:r>
              <a:rPr lang="en-US" sz="1800">
                <a:latin typeface="Calibri" pitchFamily="34" charset="0"/>
              </a:rPr>
              <a:t>is realized when all the steam leaving the boiler passes through the</a:t>
            </a:r>
            <a:r>
              <a:rPr lang="tr-TR" sz="1800">
                <a:latin typeface="Calibri" pitchFamily="34" charset="0"/>
              </a:rPr>
              <a:t> valve</a:t>
            </a:r>
            <a:r>
              <a:rPr lang="en-US" sz="1800">
                <a:latin typeface="Calibri" pitchFamily="34" charset="0"/>
              </a:rPr>
              <a:t> (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5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= 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4</a:t>
            </a:r>
            <a:r>
              <a:rPr lang="en-US" sz="1800">
                <a:latin typeface="Calibri" pitchFamily="34" charset="0"/>
              </a:rPr>
              <a:t>). No power is produced in this mode.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When there is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no demand for process heat</a:t>
            </a:r>
            <a:r>
              <a:rPr lang="en-US" sz="1800">
                <a:latin typeface="Calibri" pitchFamily="34" charset="0"/>
              </a:rPr>
              <a:t>, all the steam passes through the turbine and the condenser (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5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=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6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=0</a:t>
            </a:r>
            <a:r>
              <a:rPr lang="en-US" sz="1800">
                <a:latin typeface="Calibri" pitchFamily="34" charset="0"/>
              </a:rPr>
              <a:t>), and the cogeneration plant operates as an ordinary steam power plant.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/>
          <a:srcRect b="15982"/>
          <a:stretch>
            <a:fillRect/>
          </a:stretch>
        </p:blipFill>
        <p:spPr bwMode="auto">
          <a:xfrm>
            <a:off x="7135467" y="-1"/>
            <a:ext cx="505653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226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/>
              <a:t>Gas-turbıne cogeneratıon</a:t>
            </a:r>
            <a:endParaRPr lang="en-CA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7397087" cy="5032376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Heat is rejected to the atmosphere at a high temperature (300</a:t>
            </a:r>
            <a:r>
              <a:rPr lang="en-US" sz="1800">
                <a:latin typeface="Calibri" pitchFamily="34" charset="0"/>
                <a:sym typeface="Symbol"/>
              </a:rPr>
              <a:t> </a:t>
            </a:r>
            <a:r>
              <a:rPr lang="en-US" sz="1800">
                <a:latin typeface="Calibri" pitchFamily="34" charset="0"/>
              </a:rPr>
              <a:t>to 400</a:t>
            </a:r>
            <a:r>
              <a:rPr lang="en-US" sz="1800">
                <a:latin typeface="Calibri" pitchFamily="34" charset="0"/>
                <a:sym typeface="Symbol"/>
              </a:rPr>
              <a:t></a:t>
            </a:r>
            <a:r>
              <a:rPr lang="en-US" sz="1800">
                <a:latin typeface="Calibri" pitchFamily="34" charset="0"/>
              </a:rPr>
              <a:t>C) which makes this plant very suitable for cogeneration applications. 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Steam is usually taken at an intermediate stage in the turbine or from the outlet of the boiler so that the temperature is sufficiently high for process heating. 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Multiple process heating at high temperature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A</a:t>
            </a:r>
            <a:r>
              <a:rPr lang="en-US" sz="1800" err="1">
                <a:solidFill>
                  <a:srgbClr val="C00000"/>
                </a:solidFill>
                <a:latin typeface="Calibri" pitchFamily="34" charset="0"/>
              </a:rPr>
              <a:t>dvantages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:</a:t>
            </a:r>
            <a:r>
              <a:rPr lang="en-US" sz="1800">
                <a:latin typeface="Calibri" pitchFamily="34" charset="0"/>
              </a:rPr>
              <a:t> </a:t>
            </a:r>
            <a:r>
              <a:rPr lang="tr-TR" sz="1800">
                <a:latin typeface="Calibri" pitchFamily="34" charset="0"/>
              </a:rPr>
              <a:t>S</a:t>
            </a:r>
            <a:r>
              <a:rPr lang="en-US" sz="1800" err="1">
                <a:latin typeface="Calibri" pitchFamily="34" charset="0"/>
              </a:rPr>
              <a:t>impler</a:t>
            </a:r>
            <a:r>
              <a:rPr lang="en-US" sz="1800">
                <a:latin typeface="Calibri" pitchFamily="34" charset="0"/>
              </a:rPr>
              <a:t>, easier and quicker to install and operate, and cheaper compared to steam power based cogeneration. </a:t>
            </a:r>
            <a:endParaRPr lang="en-CA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54922" y="2362009"/>
            <a:ext cx="4937078" cy="387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073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of prime movers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564" y="1868796"/>
            <a:ext cx="8905875" cy="485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269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Load Factor</a:t>
            </a:r>
            <a:endParaRPr lang="en-CA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456"/>
            <a:ext cx="12039600" cy="398621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Electricity and heat use: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A preliminary investigation of a proposed cogeneration application should start with the analysis of plant</a:t>
            </a:r>
            <a:r>
              <a:rPr lang="tr-TR" sz="1800">
                <a:latin typeface="Calibri" pitchFamily="34" charset="0"/>
              </a:rPr>
              <a:t>’</a:t>
            </a:r>
            <a:r>
              <a:rPr lang="en-US" sz="1800">
                <a:latin typeface="Calibri" pitchFamily="34" charset="0"/>
              </a:rPr>
              <a:t>s energy use profile. The upper and lower limits of electricity and heat use of the facility should be analyzed. 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CA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5343" y="3061563"/>
            <a:ext cx="68865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3775" y="4075994"/>
            <a:ext cx="52768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7631" y="5128525"/>
            <a:ext cx="838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2106" y="6097926"/>
            <a:ext cx="53530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479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Thermal/electric load ratio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734" y="2184126"/>
            <a:ext cx="51816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7479" y="3106181"/>
            <a:ext cx="7391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Dikdörtgen"/>
          <p:cNvSpPr/>
          <p:nvPr/>
        </p:nvSpPr>
        <p:spPr>
          <a:xfrm>
            <a:off x="8149660" y="2349404"/>
            <a:ext cx="2566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>
                <a:solidFill>
                  <a:srgbClr val="D60093"/>
                </a:solidFill>
              </a:rPr>
              <a:t>1 </a:t>
            </a:r>
            <a:r>
              <a:rPr lang="tr-TR" sz="2000" err="1">
                <a:solidFill>
                  <a:srgbClr val="D60093"/>
                </a:solidFill>
              </a:rPr>
              <a:t>mbh</a:t>
            </a:r>
            <a:r>
              <a:rPr lang="tr-TR" sz="2000">
                <a:solidFill>
                  <a:srgbClr val="D60093"/>
                </a:solidFill>
              </a:rPr>
              <a:t> = 1000 </a:t>
            </a:r>
            <a:r>
              <a:rPr lang="tr-TR" sz="2000" err="1">
                <a:solidFill>
                  <a:srgbClr val="D60093"/>
                </a:solidFill>
              </a:rPr>
              <a:t>Btu</a:t>
            </a:r>
            <a:r>
              <a:rPr lang="tr-TR" sz="2000">
                <a:solidFill>
                  <a:srgbClr val="D60093"/>
                </a:solidFill>
              </a:rPr>
              <a:t>/h </a:t>
            </a:r>
          </a:p>
        </p:txBody>
      </p:sp>
      <p:sp>
        <p:nvSpPr>
          <p:cNvPr id="9" name="7 Dikdörtgen"/>
          <p:cNvSpPr/>
          <p:nvPr/>
        </p:nvSpPr>
        <p:spPr>
          <a:xfrm>
            <a:off x="420196" y="4138126"/>
            <a:ext cx="566382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200">
                <a:solidFill>
                  <a:srgbClr val="7030A0"/>
                </a:solidFill>
                <a:latin typeface="Calibri" pitchFamily="34" charset="0"/>
              </a:rPr>
              <a:t>A</a:t>
            </a:r>
            <a:r>
              <a:rPr lang="en-US" sz="2200">
                <a:solidFill>
                  <a:srgbClr val="7030A0"/>
                </a:solidFill>
                <a:latin typeface="Calibri" pitchFamily="34" charset="0"/>
              </a:rPr>
              <a:t> high value of thermal/electric load ratio corresponds to a higher utilization factor for a given cogeneration system. </a:t>
            </a:r>
            <a:endParaRPr lang="tr-TR" sz="2200">
              <a:solidFill>
                <a:srgbClr val="7030A0"/>
              </a:solidFill>
              <a:latin typeface="Calibr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4501" y="3547796"/>
            <a:ext cx="6257499" cy="336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336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Load Factor</a:t>
            </a:r>
            <a:endParaRPr lang="en-CA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1442"/>
            <a:ext cx="6400943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A high load factor is preferred for cogeneration applications as it represents the greater use of installed capacity. 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A low load factor (e.g. 40</a:t>
            </a:r>
            <a:r>
              <a:rPr lang="tr-TR" sz="1800">
                <a:latin typeface="Calibri" pitchFamily="34" charset="0"/>
              </a:rPr>
              <a:t>%</a:t>
            </a:r>
            <a:r>
              <a:rPr lang="en-US" sz="1800">
                <a:latin typeface="Calibri" pitchFamily="34" charset="0"/>
              </a:rPr>
              <a:t>) means that if the cogeneration electricity capacity is selected based on the peak demand, the system will supply on average 40</a:t>
            </a:r>
            <a:r>
              <a:rPr lang="tr-TR" sz="1800">
                <a:latin typeface="Calibri" pitchFamily="34" charset="0"/>
              </a:rPr>
              <a:t>%</a:t>
            </a:r>
            <a:r>
              <a:rPr lang="en-US" sz="1800">
                <a:latin typeface="Calibri" pitchFamily="34" charset="0"/>
              </a:rPr>
              <a:t> of the installed capacity most of the time and close to full capacity for only a short period of time over a year. 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CA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943" y="2096952"/>
            <a:ext cx="5791057" cy="36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812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F2E9-B39C-475C-93B7-11793011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table approach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E31E8-F1E8-4773-883D-5D37E6BD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DD17F-68B1-4C3A-A947-8C4809339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8" y="3698856"/>
            <a:ext cx="8456521" cy="3026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008DA-F136-4738-941F-D950A6268DFE}"/>
              </a:ext>
            </a:extLst>
          </p:cNvPr>
          <p:cNvSpPr txBox="1"/>
          <p:nvPr/>
        </p:nvSpPr>
        <p:spPr>
          <a:xfrm>
            <a:off x="8682944" y="4335105"/>
            <a:ext cx="3159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Pinch temperature = 170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℃ (for cold= </a:t>
            </a:r>
            <a:r>
              <a:rPr lang="en-US"/>
              <a:t>= 170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℃ ,  hot = 180℃)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Minimum heating utility = 1710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Minimum cooling utility = 280 kW</a:t>
            </a:r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F1A2C1-C7C7-41A7-BFA5-6FAC8D39EE11}"/>
              </a:ext>
            </a:extLst>
          </p:cNvPr>
          <p:cNvSpPr/>
          <p:nvPr/>
        </p:nvSpPr>
        <p:spPr>
          <a:xfrm>
            <a:off x="2175860" y="1891534"/>
            <a:ext cx="9047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5. Estimate the new supplied heat to the each interval, 1710 kW as load input in the interval 1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9C440-8FE5-4ACD-BA22-2654F1A4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959" y="2677908"/>
            <a:ext cx="1830786" cy="751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D4082-4144-442B-B408-430B122C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957" y="2249710"/>
            <a:ext cx="4849906" cy="1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Load Factor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263" y="2320355"/>
            <a:ext cx="10099342" cy="440112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If the electric load factor is high and the thermal load factor is low</a:t>
            </a: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:</a:t>
            </a:r>
            <a:r>
              <a:rPr lang="tr-TR" sz="1800">
                <a:latin typeface="Calibri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latin typeface="Calibri" pitchFamily="34" charset="0"/>
              </a:rPr>
              <a:t>A</a:t>
            </a:r>
            <a:r>
              <a:rPr lang="en-US" sz="1800">
                <a:latin typeface="Calibri" pitchFamily="34" charset="0"/>
              </a:rPr>
              <a:t> cogeneration application can still be feasible provided that additional heat demand can be supplied from a 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backup boiler</a:t>
            </a:r>
            <a:r>
              <a:rPr lang="en-US" sz="1800">
                <a:latin typeface="Calibri" pitchFamily="34" charset="0"/>
              </a:rPr>
              <a:t>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A plant may have a low thermal load factor when the boiler shuts down during a certain season</a:t>
            </a:r>
            <a:r>
              <a:rPr lang="tr-TR" sz="1800">
                <a:latin typeface="Calibri" pitchFamily="34" charset="0"/>
              </a:rPr>
              <a:t> (summer, no space heating)</a:t>
            </a:r>
            <a:r>
              <a:rPr lang="en-US" sz="1800">
                <a:latin typeface="Calibri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I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f the electric load factor is low and the thermal load factor is high</a:t>
            </a: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:</a:t>
            </a:r>
            <a:r>
              <a:rPr lang="tr-TR" sz="1800">
                <a:latin typeface="Calibri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latin typeface="Calibri" pitchFamily="34" charset="0"/>
              </a:rPr>
              <a:t>A</a:t>
            </a:r>
            <a:r>
              <a:rPr lang="en-US" sz="1800">
                <a:latin typeface="Calibri" pitchFamily="34" charset="0"/>
              </a:rPr>
              <a:t> cogeneration application can still be feasible provided that additional electric demand can be 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purchased from the utility </a:t>
            </a:r>
            <a:r>
              <a:rPr lang="en-US" sz="1800">
                <a:latin typeface="Calibri" pitchFamily="34" charset="0"/>
              </a:rPr>
              <a:t>at a reasonable price.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In this case, the voltage transformation and associated equipment cost may have to be taken care of by the plant.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tr-TR" sz="1800">
              <a:latin typeface="Calibri" pitchFamily="34" charset="0"/>
            </a:endParaRPr>
          </a:p>
          <a:p>
            <a:endParaRPr lang="en-CA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676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A942-FA54-4FEA-8AF3-736CBEB2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Refences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C435B-FB12-43BE-A804-1E9DC13E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59" y="2277835"/>
            <a:ext cx="11007634" cy="3986213"/>
          </a:xfrm>
        </p:spPr>
        <p:txBody>
          <a:bodyPr>
            <a:normAutofit/>
          </a:bodyPr>
          <a:lstStyle/>
          <a:p>
            <a:r>
              <a:rPr lang="en-US" sz="1800"/>
              <a:t>Introduction to Pinch Technology, </a:t>
            </a:r>
            <a:r>
              <a:rPr lang="en-US" sz="1800" err="1"/>
              <a:t>Rokni</a:t>
            </a:r>
            <a:r>
              <a:rPr lang="en-US" sz="1800"/>
              <a:t>, Masoud, DTU</a:t>
            </a:r>
          </a:p>
          <a:p>
            <a:r>
              <a:rPr lang="en-IN" sz="1800"/>
              <a:t>https://www.youtube.com/watch?v=MQejghnZj_w&amp;list=PL_UhBh-E8IOLmkctKJng1EmQru3RDZyV7&amp;index=8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3D9D5-29DF-4DBB-A3C3-6F71D9AE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66D63-8A0F-4B31-BA19-1E32503D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2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3116-4F1A-45B6-AD70-2C683B4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exchanger network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B9362-D9F5-4AEA-9513-30778B6E7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513" y="1828456"/>
            <a:ext cx="9628632" cy="3986213"/>
          </a:xfrm>
        </p:spPr>
        <p:txBody>
          <a:bodyPr>
            <a:normAutofit/>
          </a:bodyPr>
          <a:lstStyle/>
          <a:p>
            <a:r>
              <a:rPr lang="en-US" sz="1800"/>
              <a:t>The network above and below the pinch shall be designed separately (independently)</a:t>
            </a:r>
          </a:p>
          <a:p>
            <a:r>
              <a:rPr lang="en-US" sz="1800"/>
              <a:t>Start with placing a heat exchanger close to the pinch point and continue outwards</a:t>
            </a:r>
          </a:p>
          <a:p>
            <a:r>
              <a:rPr lang="en-US" sz="1800"/>
              <a:t>Allow the heat exchangers transfer heat as much as possible </a:t>
            </a:r>
            <a:br>
              <a:rPr lang="en-US" sz="1800"/>
            </a:br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06E0E-F0F7-49B6-841C-6ACA0F51E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E4F28-1905-4463-98F4-05B8BEF8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59A84-73B6-40FB-8F3B-9AC8CEC34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4"/>
          <a:stretch/>
        </p:blipFill>
        <p:spPr>
          <a:xfrm>
            <a:off x="1993761" y="3254164"/>
            <a:ext cx="7944959" cy="34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6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ED33-3B43-4FA7-839E-77A371DC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streams above and below pinch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A006C-9665-409D-9FD3-165A97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30781" y="644376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71B38-E4FE-4C78-A052-C9C9C3C6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4</a:t>
            </a:fld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7FD269-A083-413A-8F05-0E3AC6BD7451}"/>
              </a:ext>
            </a:extLst>
          </p:cNvPr>
          <p:cNvGraphicFramePr>
            <a:graphicFrameLocks noGrp="1"/>
          </p:cNvGraphicFramePr>
          <p:nvPr/>
        </p:nvGraphicFramePr>
        <p:xfrm>
          <a:off x="487680" y="1950856"/>
          <a:ext cx="4140000" cy="24688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78617156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44424854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59856581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15224347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31611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Process stream type</a:t>
                      </a:r>
                      <a:endParaRPr lang="en-IN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Inlet temp</a:t>
                      </a:r>
                      <a:endParaRPr lang="en-IN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Outlet temp</a:t>
                      </a:r>
                      <a:endParaRPr lang="en-IN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Heat capacity rate</a:t>
                      </a:r>
                      <a:endParaRPr lang="en-IN" b="1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5746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kW/K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7873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420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0379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 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9436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390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219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440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1921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510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661428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42DC1FA-F7C9-4850-9202-276CB316B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2" t="14731"/>
          <a:stretch/>
        </p:blipFill>
        <p:spPr>
          <a:xfrm>
            <a:off x="574765" y="4471839"/>
            <a:ext cx="3875315" cy="2386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F093E0-429A-4554-909C-F8EE679E9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086" y="1873523"/>
            <a:ext cx="3943900" cy="1629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0948F9-AACB-456E-B634-9679CB806741}"/>
              </a:ext>
            </a:extLst>
          </p:cNvPr>
          <p:cNvSpPr txBox="1"/>
          <p:nvPr/>
        </p:nvSpPr>
        <p:spPr>
          <a:xfrm>
            <a:off x="5200540" y="4287173"/>
            <a:ext cx="181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2. Above Pinch</a:t>
            </a:r>
            <a:endParaRPr lang="en-IN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AD7FF-EB26-4152-8C5F-688A0B22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96" y="3926611"/>
            <a:ext cx="3905795" cy="1657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208F5E-F362-4BDC-BBBC-7CC993823E6D}"/>
              </a:ext>
            </a:extLst>
          </p:cNvPr>
          <p:cNvSpPr txBox="1"/>
          <p:nvPr/>
        </p:nvSpPr>
        <p:spPr>
          <a:xfrm>
            <a:off x="5126708" y="2318692"/>
            <a:ext cx="181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1. Below Pinch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EDAC1-F215-417B-8AF8-3CEF8B9F642F}"/>
              </a:ext>
            </a:extLst>
          </p:cNvPr>
          <p:cNvSpPr txBox="1"/>
          <p:nvPr/>
        </p:nvSpPr>
        <p:spPr>
          <a:xfrm>
            <a:off x="5147527" y="5923821"/>
            <a:ext cx="245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3. Estimate </a:t>
            </a:r>
            <a:r>
              <a:rPr lang="el-G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9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AE5C-0E22-48B0-B8BD-52781D2D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streams above and below pinch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D12CA-917B-4760-840E-A114FE620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E8900-0FC9-42D8-9716-826C3274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EAB20-F311-40F2-B99F-3D044996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3" y="2234578"/>
            <a:ext cx="7020905" cy="4239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2E66DC-44EA-4539-952B-FDB7E5EE1C52}"/>
              </a:ext>
            </a:extLst>
          </p:cNvPr>
          <p:cNvSpPr txBox="1"/>
          <p:nvPr/>
        </p:nvSpPr>
        <p:spPr>
          <a:xfrm>
            <a:off x="53013" y="1828456"/>
            <a:ext cx="245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3. Estimate </a:t>
            </a:r>
            <a:r>
              <a:rPr lang="el-G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IN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844B5-5F3E-49B6-BBDC-FB281692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1"/>
          <a:stretch/>
        </p:blipFill>
        <p:spPr>
          <a:xfrm>
            <a:off x="7219593" y="3693846"/>
            <a:ext cx="5065068" cy="12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A609-97C1-4857-B040-07484B5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diagram above pinch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A4896-FF40-453A-913A-B522AEF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1CF38-CA55-46E9-B5C3-B87AC223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0DA3C-F7BE-461C-B9AE-1BA6A2C8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197"/>
          <a:stretch/>
        </p:blipFill>
        <p:spPr>
          <a:xfrm>
            <a:off x="0" y="3282968"/>
            <a:ext cx="6446737" cy="2055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BAB9C-C63F-4E8A-B986-A8FE66847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91"/>
          <a:stretch/>
        </p:blipFill>
        <p:spPr>
          <a:xfrm>
            <a:off x="838967" y="2197745"/>
            <a:ext cx="4557019" cy="576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22CDD5-577F-41F8-886E-C6D770C76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229" y="2339999"/>
            <a:ext cx="5224147" cy="350480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6B4CF8-0BD0-4D55-814F-D956A8B0740F}"/>
              </a:ext>
            </a:extLst>
          </p:cNvPr>
          <p:cNvCxnSpPr/>
          <p:nvPr/>
        </p:nvCxnSpPr>
        <p:spPr>
          <a:xfrm>
            <a:off x="8319247" y="4428565"/>
            <a:ext cx="0" cy="90979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591B47-F10A-44DE-B6EA-AB28D0340BBE}"/>
              </a:ext>
            </a:extLst>
          </p:cNvPr>
          <p:cNvCxnSpPr/>
          <p:nvPr/>
        </p:nvCxnSpPr>
        <p:spPr>
          <a:xfrm>
            <a:off x="8408894" y="3282968"/>
            <a:ext cx="0" cy="90979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43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A609-97C1-4857-B040-07484B5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diagram above pinch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A4896-FF40-453A-913A-B522AEF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1CF38-CA55-46E9-B5C3-B87AC223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7D141-1D00-47C0-B05D-6CD87A5B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219" y="2221318"/>
            <a:ext cx="5591557" cy="41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A609-97C1-4857-B040-07484B5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diagram below pinch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A4896-FF40-453A-913A-B522AEF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1CF38-CA55-46E9-B5C3-B87AC223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7729B-BB5C-46C4-8D9E-721454CD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65" y="3866733"/>
            <a:ext cx="7497221" cy="29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54CC6-0FFB-44F3-917D-75E852174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98"/>
          <a:stretch/>
        </p:blipFill>
        <p:spPr>
          <a:xfrm>
            <a:off x="2409853" y="1874539"/>
            <a:ext cx="7020905" cy="200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0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FF96-E3FD-4AA6-9BF9-B33BA31C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diagram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7E7B7-0668-40EE-BC00-FB4CFBEE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C4380-ECC6-4919-B664-5875D5D4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4B890-D199-4842-8EF5-5ED2E463C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2"/>
          <a:stretch/>
        </p:blipFill>
        <p:spPr>
          <a:xfrm>
            <a:off x="1737646" y="1886978"/>
            <a:ext cx="7602011" cy="48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4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Educational subjects 16x9</vt:lpstr>
      <vt:lpstr>EN 410 Energy Management</vt:lpstr>
      <vt:lpstr>Problem table approach</vt:lpstr>
      <vt:lpstr>Heat exchanger network</vt:lpstr>
      <vt:lpstr>Process streams above and below pinch</vt:lpstr>
      <vt:lpstr>Process streams above and below pinch</vt:lpstr>
      <vt:lpstr>Grid diagram above pinch</vt:lpstr>
      <vt:lpstr>Grid diagram above pinch</vt:lpstr>
      <vt:lpstr>Grid diagram below pinch</vt:lpstr>
      <vt:lpstr>Grid diagram</vt:lpstr>
      <vt:lpstr>Cogeneration</vt:lpstr>
      <vt:lpstr>Cogeneration</vt:lpstr>
      <vt:lpstr>Cogeneration Schemes</vt:lpstr>
      <vt:lpstr>Steam-turbıne cogeneratıon</vt:lpstr>
      <vt:lpstr>Cogeneration plant with adjustable loads</vt:lpstr>
      <vt:lpstr>Gas-turbıne cogeneratıon</vt:lpstr>
      <vt:lpstr>Selection of prime movers</vt:lpstr>
      <vt:lpstr>Load Factor</vt:lpstr>
      <vt:lpstr>Thermal/electric load ratio</vt:lpstr>
      <vt:lpstr>Load Factor</vt:lpstr>
      <vt:lpstr>Load Factor</vt:lpstr>
      <vt:lpstr>Refences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revision>1</cp:revision>
  <dcterms:created xsi:type="dcterms:W3CDTF">2023-01-22T10:32:15Z</dcterms:created>
  <dcterms:modified xsi:type="dcterms:W3CDTF">2025-04-27T10:06:31Z</dcterms:modified>
</cp:coreProperties>
</file>